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53"/>
  </p:notesMasterIdLst>
  <p:handoutMasterIdLst>
    <p:handoutMasterId r:id="rId54"/>
  </p:handoutMasterIdLst>
  <p:sldIdLst>
    <p:sldId id="299" r:id="rId2"/>
    <p:sldId id="364" r:id="rId3"/>
    <p:sldId id="480" r:id="rId4"/>
    <p:sldId id="431" r:id="rId5"/>
    <p:sldId id="433" r:id="rId6"/>
    <p:sldId id="432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9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261" r:id="rId5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F5F5"/>
    <a:srgbClr val="FEF9E2"/>
    <a:srgbClr val="FDF0AE"/>
    <a:srgbClr val="344F8C"/>
    <a:srgbClr val="105D91"/>
    <a:srgbClr val="192B53"/>
    <a:srgbClr val="99ADD9"/>
    <a:srgbClr val="993366"/>
    <a:srgbClr val="415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6429" autoAdjust="0"/>
  </p:normalViewPr>
  <p:slideViewPr>
    <p:cSldViewPr>
      <p:cViewPr varScale="1">
        <p:scale>
          <a:sx n="145" d="100"/>
          <a:sy n="145" d="100"/>
        </p:scale>
        <p:origin x="696" y="12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9" y="303610"/>
            <a:ext cx="8497887" cy="4536281"/>
          </a:xfrm>
          <a:prstGeom prst="roundRect">
            <a:avLst>
              <a:gd name="adj" fmla="val 2066"/>
            </a:avLst>
          </a:prstGeom>
          <a:noFill/>
          <a:ln w="53975">
            <a:solidFill>
              <a:srgbClr val="99A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9A5F3A"/>
              </a:solidFill>
            </a:endParaRPr>
          </a:p>
        </p:txBody>
      </p:sp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9" y="446485"/>
            <a:ext cx="1216025" cy="2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881590" y="749047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dirty="0" err="1">
                <a:latin typeface="HY견고딕" pitchFamily="18" charset="-127"/>
                <a:ea typeface="HY견고딕" pitchFamily="18" charset="-127"/>
              </a:rPr>
              <a:t>파이썬</a:t>
            </a:r>
            <a:r>
              <a:rPr kumimoji="0" lang="ko-KR" altLang="en-US" sz="18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dirty="0">
                <a:latin typeface="HY견고딕" pitchFamily="18" charset="-127"/>
                <a:ea typeface="HY견고딕" pitchFamily="18" charset="-127"/>
              </a:rPr>
              <a:t>for</a:t>
            </a:r>
            <a:r>
              <a:rPr kumimoji="0" lang="en-US" altLang="ko-KR" sz="1800" baseline="0" dirty="0">
                <a:latin typeface="HY견고딕" pitchFamily="18" charset="-127"/>
                <a:ea typeface="HY견고딕" pitchFamily="18" charset="-127"/>
              </a:rPr>
              <a:t> Beginner</a:t>
            </a:r>
            <a:endParaRPr kumimoji="0" lang="de-DE" altLang="ko-KR" sz="1200" b="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4" y="1275160"/>
            <a:ext cx="7991475" cy="11695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000" u="none">
                <a:ea typeface="맑은 고딕" pitchFamily="50" charset="-127"/>
              </a:rPr>
              <a:t>.</a:t>
            </a: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u="none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none">
                <a:solidFill>
                  <a:srgbClr val="222222"/>
                </a:solidFill>
                <a:ea typeface="맑은 고딕" pitchFamily="50" charset="-127"/>
              </a:rPr>
              <a:t>이 자료는 강의 보조자료로 제공되는 것으로 무단으로 전제하거나 배포하는 것을 금합니다</a:t>
            </a:r>
            <a:r>
              <a:rPr kumimoji="0" lang="en-US" altLang="ko-KR" sz="1000" u="sng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1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:\Users\KDY\Desktop\파이썬 3판\강의교안\줄배경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46405" r="45535" b="4804"/>
          <a:stretch/>
        </p:blipFill>
        <p:spPr bwMode="auto">
          <a:xfrm>
            <a:off x="0" y="0"/>
            <a:ext cx="4152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KDY\Desktop\파이썬 3판\강의교안\파이썬 for Beginner 3판 로고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2" t="43096" r="30281" b="45077"/>
          <a:stretch/>
        </p:blipFill>
        <p:spPr bwMode="auto">
          <a:xfrm>
            <a:off x="4415009" y="3904270"/>
            <a:ext cx="4457808" cy="9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KDY\Desktop\파이썬 3판\강의교안\파이썬 for Beginner 3판 강의교안 템플릿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920" r="15376" b="29529"/>
          <a:stretch/>
        </p:blipFill>
        <p:spPr bwMode="auto">
          <a:xfrm>
            <a:off x="5033565" y="429335"/>
            <a:ext cx="3220697" cy="347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9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9112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16836"/>
            <a:ext cx="9144000" cy="416886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75110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12010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8839"/>
            <a:ext cx="7785100" cy="355997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580279"/>
            <a:ext cx="8963994" cy="4252469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52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1" y="4894010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3" name="Line 5"/>
          <p:cNvSpPr>
            <a:spLocks noChangeShapeType="1"/>
          </p:cNvSpPr>
          <p:nvPr userDrawn="1">
            <p:custDataLst>
              <p:tags r:id="rId2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91438" tIns="45719" rIns="91438" bIns="45719"/>
          <a:lstStyle/>
          <a:p>
            <a:endParaRPr lang="ko-KR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96" y="382421"/>
            <a:ext cx="4280446" cy="428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3169818" y="2171842"/>
            <a:ext cx="2824998" cy="70788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FFE45B"/>
                </a:solidFill>
                <a:latin typeface="+mn-lt"/>
              </a:rPr>
              <a:t>Thank You</a:t>
            </a:r>
            <a:endParaRPr lang="ko-KR" altLang="en-US" sz="4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63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백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5" y="4982766"/>
            <a:ext cx="733425" cy="1619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4954191"/>
            <a:ext cx="842962" cy="16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/51</a:t>
            </a:r>
          </a:p>
        </p:txBody>
      </p:sp>
    </p:spTree>
    <p:extLst>
      <p:ext uri="{BB962C8B-B14F-4D97-AF65-F5344CB8AC3E}">
        <p14:creationId xmlns:p14="http://schemas.microsoft.com/office/powerpoint/2010/main" val="282353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7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7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82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25"/>
            <a:ext cx="9144000" cy="5143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15076" y="336653"/>
            <a:ext cx="8513849" cy="4470194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3208149" y="1501141"/>
            <a:ext cx="533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kern="1800" spc="225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600" kern="1800" spc="225" dirty="0">
                <a:solidFill>
                  <a:schemeClr val="bg1"/>
                </a:solidFill>
                <a:latin typeface="+mj-ea"/>
                <a:ea typeface="+mj-ea"/>
              </a:rPr>
              <a:t>강</a:t>
            </a:r>
            <a:r>
              <a:rPr lang="en-US" altLang="ko-KR" sz="3600" kern="1800" spc="225" dirty="0">
                <a:solidFill>
                  <a:schemeClr val="bg1"/>
                </a:solidFill>
                <a:latin typeface="+mj-ea"/>
                <a:ea typeface="+mj-ea"/>
              </a:rPr>
              <a:t>.python</a:t>
            </a:r>
            <a:endParaRPr lang="ko-KR" altLang="en-US" sz="3600" kern="1800" spc="225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8508" y="2407946"/>
            <a:ext cx="1911928" cy="3000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214313" indent="-214313" algn="r">
              <a:buFontTx/>
              <a:buChar char="-"/>
            </a:pPr>
            <a:r>
              <a:rPr lang="ko-KR" altLang="en-US" sz="135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윈도 프로그래밍</a:t>
            </a:r>
            <a:endParaRPr lang="ko-KR" altLang="en-US" sz="1350" dirty="0">
              <a:solidFill>
                <a:srgbClr val="FFDB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79" y="1572187"/>
            <a:ext cx="523343" cy="523343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54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(Button) : </a:t>
            </a:r>
            <a:r>
              <a:rPr lang="ko-KR" altLang="en-US" dirty="0"/>
              <a:t>마우스로 클릭하면 눌리는 효과와 함께 지정한 작업 실행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버튼을 누르면 </a:t>
            </a: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/>
              <a:t>IDLE</a:t>
            </a:r>
            <a:r>
              <a:rPr lang="ko-KR" altLang="en-US" dirty="0"/>
              <a:t>이 종료되는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851670"/>
            <a:ext cx="8235915" cy="257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42131" y="2987320"/>
            <a:ext cx="3150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command </a:t>
            </a:r>
            <a:r>
              <a:rPr lang="ko-KR" altLang="en-US" sz="1400" dirty="0">
                <a:solidFill>
                  <a:srgbClr val="FF0000"/>
                </a:solidFill>
              </a:rPr>
              <a:t>옵션에 </a:t>
            </a:r>
            <a:r>
              <a:rPr lang="en-US" altLang="ko-KR" sz="1400" dirty="0">
                <a:solidFill>
                  <a:srgbClr val="FF0000"/>
                </a:solidFill>
              </a:rPr>
              <a:t>quit </a:t>
            </a:r>
            <a:r>
              <a:rPr lang="ko-KR" altLang="en-US" sz="1400" dirty="0">
                <a:solidFill>
                  <a:srgbClr val="FF0000"/>
                </a:solidFill>
              </a:rPr>
              <a:t>명령</a:t>
            </a:r>
          </a:p>
        </p:txBody>
      </p:sp>
    </p:spTree>
    <p:extLst>
      <p:ext uri="{BB962C8B-B14F-4D97-AF65-F5344CB8AC3E}">
        <p14:creationId xmlns:p14="http://schemas.microsoft.com/office/powerpoint/2010/main" val="406306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956804"/>
            <a:ext cx="6056105" cy="362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이미지 버튼을 누르면 간단한 </a:t>
            </a:r>
            <a:r>
              <a:rPr lang="ko-KR" altLang="en-US" dirty="0" err="1"/>
              <a:t>메시지창이</a:t>
            </a:r>
            <a:r>
              <a:rPr lang="ko-KR" altLang="en-US" dirty="0"/>
              <a:t> 나오는 코드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96825" y="1221600"/>
            <a:ext cx="60306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사용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정의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이 함수는</a:t>
            </a:r>
            <a:r>
              <a:rPr lang="en-US" altLang="ko-KR" sz="1400" dirty="0" err="1">
                <a:solidFill>
                  <a:srgbClr val="FF0000"/>
                </a:solidFill>
              </a:rPr>
              <a:t>messagebox.showinfo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제목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내용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형식으로 화면에 메시지 상자 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준비하고 버튼에 글자 대신 이미지 표현</a:t>
            </a:r>
          </a:p>
        </p:txBody>
      </p:sp>
      <p:pic>
        <p:nvPicPr>
          <p:cNvPr id="6146" name="Picture 2" descr="C:\Users\KDY\Desktop\파이썬 3판\강의교안_파이썬\개정사항\그림(3판)\10장\p29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68991"/>
            <a:ext cx="3760389" cy="21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5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체크버튼</a:t>
            </a:r>
          </a:p>
          <a:p>
            <a:pPr lvl="1"/>
            <a:r>
              <a:rPr lang="ko-KR" altLang="en-US" dirty="0"/>
              <a:t>체크버튼</a:t>
            </a:r>
            <a:r>
              <a:rPr lang="en-US" altLang="ko-KR" dirty="0"/>
              <a:t>(</a:t>
            </a:r>
            <a:r>
              <a:rPr lang="en-US" altLang="ko-KR" dirty="0" err="1"/>
              <a:t>Checkbutton</a:t>
            </a:r>
            <a:r>
              <a:rPr lang="en-US" altLang="ko-KR" dirty="0"/>
              <a:t>) : </a:t>
            </a:r>
            <a:r>
              <a:rPr lang="ko-KR" altLang="en-US" dirty="0"/>
              <a:t>켜고 끄는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 : </a:t>
            </a:r>
            <a:r>
              <a:rPr lang="ko-KR" altLang="en-US" dirty="0"/>
              <a:t>체크버튼을 켜거나 끄면 </a:t>
            </a:r>
            <a:r>
              <a:rPr lang="ko-KR" altLang="en-US" dirty="0" err="1"/>
              <a:t>메시지창이</a:t>
            </a:r>
            <a:r>
              <a:rPr lang="ko-KR" altLang="en-US" dirty="0"/>
              <a:t> 열리게 하는 코드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759847"/>
            <a:ext cx="6210689" cy="325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55" y="1471530"/>
            <a:ext cx="3600400" cy="118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996825" y="2358996"/>
            <a:ext cx="36454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chk.get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체크버튼에 설정된 값을 가져와서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ko-KR" altLang="en-US" sz="1400" dirty="0">
                <a:solidFill>
                  <a:srgbClr val="FF0000"/>
                </a:solidFill>
              </a:rPr>
              <a:t>메시지 출력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96825" y="4270144"/>
            <a:ext cx="49331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변수를 준비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IntVar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Checkbutton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의 옵션 중 </a:t>
            </a:r>
            <a:r>
              <a:rPr lang="en-US" altLang="ko-KR" sz="1400" dirty="0">
                <a:solidFill>
                  <a:srgbClr val="FF0000"/>
                </a:solidFill>
              </a:rPr>
              <a:t>variable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chk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사용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4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라디오버튼</a:t>
            </a:r>
          </a:p>
          <a:p>
            <a:pPr lvl="1"/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dirty="0" err="1"/>
              <a:t>Radiobutton</a:t>
            </a:r>
            <a:r>
              <a:rPr lang="en-US" altLang="ko-KR" dirty="0"/>
              <a:t>) : </a:t>
            </a:r>
            <a:r>
              <a:rPr lang="ko-KR" altLang="en-US" dirty="0"/>
              <a:t>여러 개 중에서 하나를 선택하는 데 사용하는 </a:t>
            </a:r>
            <a:r>
              <a:rPr lang="ko-KR" altLang="en-US" dirty="0" err="1"/>
              <a:t>위젯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413176"/>
            <a:ext cx="7282044" cy="341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941928" y="1682893"/>
            <a:ext cx="4455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myFunc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함수는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변수값으로</a:t>
            </a:r>
            <a:r>
              <a:rPr lang="ko-KR" altLang="en-US" sz="1400" dirty="0">
                <a:solidFill>
                  <a:srgbClr val="FF0000"/>
                </a:solidFill>
              </a:rPr>
              <a:t> 맨 아래쪽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 레이블의 텍스트를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정수형 변수 </a:t>
            </a:r>
            <a:r>
              <a:rPr lang="en-US" altLang="ko-KR" sz="1400" dirty="0" err="1">
                <a:solidFill>
                  <a:srgbClr val="FF0000"/>
                </a:solidFill>
              </a:rPr>
              <a:t>var</a:t>
            </a:r>
            <a:r>
              <a:rPr lang="ko-KR" altLang="en-US" sz="1400" dirty="0">
                <a:solidFill>
                  <a:srgbClr val="FF0000"/>
                </a:solidFill>
              </a:rPr>
              <a:t>를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라디오버튼을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5" y="647786"/>
            <a:ext cx="84963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70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수평 정렬</a:t>
            </a:r>
            <a:endParaRPr lang="en-US" altLang="ko-KR" dirty="0"/>
          </a:p>
          <a:p>
            <a:pPr lvl="1"/>
            <a:r>
              <a:rPr lang="ko-KR" altLang="en-US" dirty="0"/>
              <a:t>수평으로 정렬하는 방법 </a:t>
            </a:r>
            <a:r>
              <a:rPr lang="en-US" altLang="ko-KR" dirty="0"/>
              <a:t>: pack() </a:t>
            </a:r>
            <a:r>
              <a:rPr lang="ko-KR" altLang="en-US" dirty="0"/>
              <a:t>함수의 옵션 중 </a:t>
            </a:r>
            <a:r>
              <a:rPr lang="en-US" altLang="ko-KR" dirty="0"/>
              <a:t>side=LEFT, RIGHT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280920" cy="346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26895" y="31889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side=LEFT </a:t>
            </a:r>
            <a:r>
              <a:rPr lang="ko-KR" altLang="en-US" sz="1400" dirty="0">
                <a:solidFill>
                  <a:srgbClr val="FF0000"/>
                </a:solidFill>
              </a:rPr>
              <a:t>옵션은 왼쪽부터 채우라는 의미</a:t>
            </a:r>
          </a:p>
        </p:txBody>
      </p:sp>
    </p:spTree>
    <p:extLst>
      <p:ext uri="{BB962C8B-B14F-4D97-AF65-F5344CB8AC3E}">
        <p14:creationId xmlns:p14="http://schemas.microsoft.com/office/powerpoint/2010/main" val="37184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리스트와 </a:t>
            </a:r>
            <a:r>
              <a:rPr lang="en-US" altLang="ko-KR" dirty="0"/>
              <a:t>for </a:t>
            </a:r>
            <a:r>
              <a:rPr lang="ko-KR" altLang="en-US" dirty="0"/>
              <a:t>문 활용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1" y="1086585"/>
            <a:ext cx="8235915" cy="336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85086" y="196418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비어 있는 리스트를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</a:t>
            </a:r>
            <a:r>
              <a:rPr lang="ko-KR" altLang="en-US" sz="1400" dirty="0">
                <a:solidFill>
                  <a:srgbClr val="FF0000"/>
                </a:solidFill>
              </a:rPr>
              <a:t>회 반복하면서 버튼 생성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준비한 버튼 리스트를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42467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수직 정렬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 수직으로 정렬하는 방법 </a:t>
            </a:r>
            <a:r>
              <a:rPr lang="en-US" altLang="ko-KR" dirty="0"/>
              <a:t>: side=TOP, BOTTOM</a:t>
            </a:r>
          </a:p>
          <a:p>
            <a:pPr lvl="2"/>
            <a:r>
              <a:rPr lang="en-US" altLang="ko-KR" dirty="0"/>
              <a:t>Code10-10.py 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27" y="1863847"/>
            <a:ext cx="7831219" cy="85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62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폭 조정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윈도창</a:t>
            </a:r>
            <a:r>
              <a:rPr lang="ko-KR" altLang="en-US" dirty="0"/>
              <a:t> 폭에 맞추는 방법 </a:t>
            </a:r>
            <a:r>
              <a:rPr lang="en-US" altLang="ko-KR" dirty="0"/>
              <a:t>: fill=X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6" y="1851670"/>
            <a:ext cx="6435715" cy="127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75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사이의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사이에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1761660"/>
            <a:ext cx="643255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3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DY\Desktop\파이썬 3판\강의교안_파이썬\리소스\2페이지\10장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8" t="62987"/>
          <a:stretch/>
        </p:blipFill>
        <p:spPr bwMode="auto">
          <a:xfrm>
            <a:off x="296526" y="706012"/>
            <a:ext cx="6390710" cy="367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4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1778537"/>
            <a:ext cx="7490250" cy="158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734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위젯</a:t>
            </a:r>
            <a:r>
              <a:rPr lang="ko-KR" altLang="en-US" dirty="0"/>
              <a:t> 내부의 여백 조절</a:t>
            </a:r>
          </a:p>
          <a:p>
            <a:pPr lvl="1"/>
            <a:r>
              <a:rPr lang="en-US" altLang="ko-KR" dirty="0"/>
              <a:t>pack() </a:t>
            </a:r>
            <a:r>
              <a:rPr lang="ko-KR" altLang="en-US" dirty="0"/>
              <a:t>함수의 옵션 중에서 </a:t>
            </a:r>
            <a:r>
              <a:rPr lang="ko-KR" altLang="en-US" dirty="0" err="1"/>
              <a:t>위젯</a:t>
            </a:r>
            <a:r>
              <a:rPr lang="ko-KR" altLang="en-US" dirty="0"/>
              <a:t> 내부에 여백 주는 방법 </a:t>
            </a:r>
            <a:r>
              <a:rPr lang="en-US" altLang="ko-KR" dirty="0"/>
              <a:t>: </a:t>
            </a:r>
            <a:r>
              <a:rPr lang="en-US" altLang="ko-KR" dirty="0" err="1"/>
              <a:t>ipadx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또는 </a:t>
            </a:r>
            <a:r>
              <a:rPr lang="en-US" altLang="ko-KR" dirty="0" err="1"/>
              <a:t>ipady</a:t>
            </a:r>
            <a:r>
              <a:rPr lang="en-US" altLang="ko-KR" dirty="0"/>
              <a:t>=</a:t>
            </a:r>
            <a:r>
              <a:rPr lang="ko-KR" altLang="en-US" dirty="0" err="1"/>
              <a:t>픽셀값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Code10-10.py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행을 다음과 같이 변경하고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위젯 내부와 외부에 모두 여백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2" y="1729460"/>
            <a:ext cx="5985664" cy="126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1" y="3529733"/>
            <a:ext cx="5940660" cy="132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3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고정 위치에 배치</a:t>
            </a:r>
          </a:p>
          <a:p>
            <a:pPr lvl="1"/>
            <a:r>
              <a:rPr lang="ko-KR" altLang="en-US" dirty="0" err="1"/>
              <a:t>위젯을</a:t>
            </a:r>
            <a:r>
              <a:rPr lang="ko-KR" altLang="en-US" dirty="0"/>
              <a:t> 고정 위치에 배치하려면 </a:t>
            </a:r>
            <a:r>
              <a:rPr lang="en-US" altLang="ko-KR" dirty="0"/>
              <a:t>pack() </a:t>
            </a:r>
            <a:r>
              <a:rPr lang="ko-KR" altLang="en-US" dirty="0"/>
              <a:t>대신 </a:t>
            </a:r>
            <a:r>
              <a:rPr lang="en-US" altLang="ko-KR" dirty="0"/>
              <a:t>place()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9</a:t>
            </a:r>
            <a:r>
              <a:rPr lang="ko-KR" altLang="en-US" dirty="0"/>
              <a:t>개를 </a:t>
            </a:r>
            <a:r>
              <a:rPr lang="en-US" altLang="ko-KR" dirty="0"/>
              <a:t>2</a:t>
            </a:r>
            <a:r>
              <a:rPr lang="ko-KR" altLang="en-US" dirty="0"/>
              <a:t>차원으로 배치하는 코드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727402"/>
            <a:ext cx="6318664" cy="31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96825" y="297679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버튼을 저장할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이미지 파일명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개를 리스트로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로 생성할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개짜리 리스트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xPos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yPos</a:t>
            </a:r>
            <a:r>
              <a:rPr lang="ko-KR" altLang="en-US" sz="1400" dirty="0">
                <a:solidFill>
                  <a:srgbClr val="FF0000"/>
                </a:solidFill>
              </a:rPr>
              <a:t>는 그림을 출력할 </a:t>
            </a:r>
            <a:r>
              <a:rPr lang="en-US" altLang="ko-KR" sz="1400" dirty="0">
                <a:solidFill>
                  <a:srgbClr val="FF0000"/>
                </a:solidFill>
              </a:rPr>
              <a:t>X, Y </a:t>
            </a:r>
            <a:r>
              <a:rPr lang="ko-KR" altLang="en-US" sz="1400" dirty="0">
                <a:solidFill>
                  <a:srgbClr val="FF0000"/>
                </a:solidFill>
              </a:rPr>
              <a:t>좌표로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은 그림의 순차 번호로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반복하면서 버튼을 생성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2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14032"/>
            <a:ext cx="8212858" cy="40354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6946" y="816555"/>
            <a:ext cx="2201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19~25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3×3=9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57217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726545"/>
            <a:ext cx="8010890" cy="30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이전</a:t>
            </a:r>
            <a:r>
              <a:rPr lang="en-US" altLang="ko-KR" dirty="0"/>
              <a:t>&gt; </a:t>
            </a:r>
            <a:r>
              <a:rPr lang="ko-KR" altLang="en-US" dirty="0"/>
              <a:t>버튼이나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 </a:t>
            </a:r>
            <a:r>
              <a:rPr lang="ko-KR" altLang="en-US" dirty="0"/>
              <a:t>버튼을 누르면 사진들을 표시하는 사진 앨범 프로그램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6" y="1628672"/>
            <a:ext cx="8055895" cy="318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11860" y="3232310"/>
            <a:ext cx="531059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fnameList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변수에 사진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장의 파일명을 저장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photoList</a:t>
            </a:r>
            <a:r>
              <a:rPr lang="ko-KR" altLang="en-US" sz="1400" dirty="0">
                <a:solidFill>
                  <a:srgbClr val="FF0000"/>
                </a:solidFill>
              </a:rPr>
              <a:t>에는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함수로 생성할 변수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현재 사진의 번호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10~17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</a:t>
            </a:r>
            <a:r>
              <a:rPr lang="ko-KR" altLang="en-US" sz="1400" dirty="0">
                <a:solidFill>
                  <a:srgbClr val="FF0000"/>
                </a:solidFill>
              </a:rPr>
              <a:t>다음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실행되는 함수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global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전역 변수를 함수 안에서 사용 의미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번호를 하나 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사진 번호가 최대 </a:t>
            </a:r>
            <a:r>
              <a:rPr lang="en-US" altLang="ko-KR" sz="1400" dirty="0">
                <a:solidFill>
                  <a:srgbClr val="FF0000"/>
                </a:solidFill>
              </a:rPr>
              <a:t>8,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 넘으면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번 사진 표시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2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827" y="581025"/>
            <a:ext cx="6845958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11860" y="1390369"/>
            <a:ext cx="5625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15~17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변경된 사진 번호에 해당하는 이미지 파일로 </a:t>
            </a:r>
            <a:r>
              <a:rPr lang="en-US" altLang="ko-KR" sz="1400" dirty="0" err="1">
                <a:solidFill>
                  <a:srgbClr val="FF0000"/>
                </a:solidFill>
              </a:rPr>
              <a:t>pLabel</a:t>
            </a:r>
            <a:r>
              <a:rPr lang="ko-KR" altLang="en-US" sz="1400" dirty="0">
                <a:solidFill>
                  <a:srgbClr val="FF0000"/>
                </a:solidFill>
              </a:rPr>
              <a:t> 변경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19~26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이전</a:t>
            </a:r>
            <a:r>
              <a:rPr lang="en-US" altLang="ko-KR" sz="1400" dirty="0">
                <a:solidFill>
                  <a:srgbClr val="FF0000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버튼을 누르면 처리되는 함수</a:t>
            </a:r>
          </a:p>
        </p:txBody>
      </p:sp>
    </p:spTree>
    <p:extLst>
      <p:ext uri="{BB962C8B-B14F-4D97-AF65-F5344CB8AC3E}">
        <p14:creationId xmlns:p14="http://schemas.microsoft.com/office/powerpoint/2010/main" val="395254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26" y="1131590"/>
            <a:ext cx="7618537" cy="316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87135" y="1103403"/>
            <a:ext cx="3420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33~34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누르면 이 함수와 연결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36~37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프로그램 실행 후 첫 번째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</a:t>
            </a:r>
            <a:r>
              <a:rPr lang="ko-KR" altLang="en-US" sz="1400" dirty="0">
                <a:solidFill>
                  <a:srgbClr val="FF0000"/>
                </a:solidFill>
              </a:rPr>
              <a:t>사진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39~41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버튼 및 이미지 위치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   place(x=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, y=</a:t>
            </a:r>
            <a:r>
              <a:rPr lang="ko-KR" altLang="en-US" sz="1400" dirty="0">
                <a:solidFill>
                  <a:srgbClr val="FF0000"/>
                </a:solidFill>
              </a:rPr>
              <a:t>좌표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로 지정</a:t>
            </a:r>
          </a:p>
        </p:txBody>
      </p:sp>
      <p:pic>
        <p:nvPicPr>
          <p:cNvPr id="7170" name="Picture 2" descr="C:\Users\KDY\Desktop\파이썬 3판\강의교안_파이썬\개정사항\그림(3판)\10장\p30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050" y="2283767"/>
            <a:ext cx="3226250" cy="24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7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03 </a:t>
            </a:r>
            <a:r>
              <a:rPr lang="ko-KR" altLang="en-US" sz="2000" dirty="0" err="1"/>
              <a:t>위젯의</a:t>
            </a:r>
            <a:r>
              <a:rPr lang="ko-KR" altLang="en-US" sz="2000" dirty="0"/>
              <a:t> 배치와 크기 조절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62" y="501520"/>
            <a:ext cx="7456875" cy="445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36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마우스 이벤트 기본 처리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1047228"/>
            <a:ext cx="3015335" cy="4054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19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1] </a:t>
            </a:r>
            <a:r>
              <a:rPr lang="ko-KR" altLang="en-US" dirty="0"/>
              <a:t>사진 앨범</a:t>
            </a:r>
          </a:p>
        </p:txBody>
      </p:sp>
      <p:pic>
        <p:nvPicPr>
          <p:cNvPr id="2050" name="Picture 2" descr="C:\Users\KDY\Desktop\파이썬 3판\강의교안_파이썬\개정사항\그림(3판)\10장\p28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086585"/>
            <a:ext cx="4963168" cy="376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13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이벤트가 처리 형식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1" y="1041580"/>
            <a:ext cx="8180170" cy="100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4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마우스 왼쪽 버튼을 클릭했을 때 처리하는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086585"/>
            <a:ext cx="7920880" cy="356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78464" y="131161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이벤트가 발생할 때 작동할 함수 정의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함수에는 마우스 왼쪽 버튼 클릭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할 때 발생하는 이벤트인 </a:t>
            </a:r>
            <a:r>
              <a:rPr lang="en-US" altLang="ko-KR" sz="1400" dirty="0">
                <a:solidFill>
                  <a:srgbClr val="FF0000"/>
                </a:solidFill>
              </a:rPr>
              <a:t>&lt;Button-1&gt;</a:t>
            </a:r>
            <a:r>
              <a:rPr lang="ko-KR" altLang="en-US" sz="1400" dirty="0">
                <a:solidFill>
                  <a:srgbClr val="FF0000"/>
                </a:solidFill>
              </a:rPr>
              <a:t> 설정하고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5</a:t>
            </a:r>
            <a:r>
              <a:rPr lang="ko-KR" altLang="en-US" sz="1400" dirty="0">
                <a:solidFill>
                  <a:srgbClr val="FF0000"/>
                </a:solidFill>
              </a:rPr>
              <a:t>행의 </a:t>
            </a:r>
            <a:r>
              <a:rPr lang="en-US" altLang="ko-KR" sz="1400" dirty="0" err="1">
                <a:solidFill>
                  <a:srgbClr val="FF0000"/>
                </a:solidFill>
              </a:rPr>
              <a:t>clickLeft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함수명을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</a:p>
        </p:txBody>
      </p:sp>
    </p:spTree>
    <p:extLst>
      <p:ext uri="{BB962C8B-B14F-4D97-AF65-F5344CB8AC3E}">
        <p14:creationId xmlns:p14="http://schemas.microsoft.com/office/powerpoint/2010/main" val="22426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951570"/>
            <a:ext cx="7830870" cy="381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65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9710" y="3831890"/>
            <a:ext cx="78758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Code10-14.py</a:t>
            </a:r>
            <a:r>
              <a:rPr lang="ko-KR" altLang="en-US" sz="1400" dirty="0">
                <a:solidFill>
                  <a:srgbClr val="FF0000"/>
                </a:solidFill>
              </a:rPr>
              <a:t>는 이미지 클릭할 때만 이벤트 처리</a:t>
            </a:r>
            <a:r>
              <a:rPr lang="en-US" altLang="ko-KR" sz="1400" dirty="0">
                <a:solidFill>
                  <a:srgbClr val="FF0000"/>
                </a:solidFill>
              </a:rPr>
              <a:t>(15</a:t>
            </a:r>
            <a:r>
              <a:rPr lang="ko-KR" altLang="en-US" sz="1400" dirty="0">
                <a:solidFill>
                  <a:srgbClr val="FF0000"/>
                </a:solidFill>
              </a:rPr>
              <a:t>행에서 </a:t>
            </a:r>
            <a:r>
              <a:rPr lang="en-US" altLang="ko-KR" sz="1400" dirty="0" err="1">
                <a:solidFill>
                  <a:srgbClr val="FF0000"/>
                </a:solidFill>
              </a:rPr>
              <a:t>window.bind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가 아닌 </a:t>
            </a:r>
            <a:r>
              <a:rPr lang="en-US" altLang="ko-KR" sz="1400" dirty="0">
                <a:solidFill>
                  <a:srgbClr val="FF0000"/>
                </a:solidFill>
              </a:rPr>
              <a:t>label1.bind()</a:t>
            </a:r>
            <a:r>
              <a:rPr lang="ko-KR" altLang="en-US" sz="1400" dirty="0">
                <a:solidFill>
                  <a:srgbClr val="FF0000"/>
                </a:solidFill>
              </a:rPr>
              <a:t>를 사용했기 때문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또 </a:t>
            </a:r>
            <a:r>
              <a:rPr lang="en-US" altLang="ko-KR" sz="1400" dirty="0">
                <a:solidFill>
                  <a:srgbClr val="FF0000"/>
                </a:solidFill>
              </a:rPr>
              <a:t>&lt;Button&gt;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사용했기 때문에 어떤 마우스 버튼 눌러도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표시</a:t>
            </a:r>
          </a:p>
        </p:txBody>
      </p:sp>
      <p:pic>
        <p:nvPicPr>
          <p:cNvPr id="9218" name="Picture 2" descr="C:\Users\KDY\Desktop\파이썬 3판\강의교안_파이썬\개정사항\그림(3판)\10장\p30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77" y="681540"/>
            <a:ext cx="4860540" cy="305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5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지정된 </a:t>
            </a:r>
            <a:r>
              <a:rPr lang="ko-KR" altLang="en-US" dirty="0" err="1"/>
              <a:t>위젯을</a:t>
            </a:r>
            <a:r>
              <a:rPr lang="ko-KR" altLang="en-US" dirty="0"/>
              <a:t> 클릭했을 때 다른 함수 호출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3" y="1041580"/>
            <a:ext cx="7515834" cy="366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event </a:t>
            </a:r>
            <a:r>
              <a:rPr lang="ko-KR" altLang="en-US" dirty="0"/>
              <a:t>매개변수를 활용한 마우스 이벤트 처리</a:t>
            </a:r>
            <a:endParaRPr lang="en-US" altLang="ko-KR" dirty="0"/>
          </a:p>
          <a:p>
            <a:pPr lvl="1"/>
            <a:r>
              <a:rPr lang="ko-KR" altLang="en-US" dirty="0"/>
              <a:t>마우스를 클릭할 때마다 어떤 마우스가 클릭되었는지 보여 주고 클릭한 좌표 출력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375307"/>
            <a:ext cx="7470830" cy="347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38469" y="1626645"/>
            <a:ext cx="45720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 마우스 클릭할 때 실행될 이벤트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마우스 클릭하면 함수 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event.num</a:t>
            </a:r>
            <a:r>
              <a:rPr lang="ko-KR" altLang="en-US" sz="1400" dirty="0">
                <a:solidFill>
                  <a:srgbClr val="FF0000"/>
                </a:solidFill>
              </a:rPr>
              <a:t>값은 마우스 왼쪽 버튼 클릭했을 때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1</a:t>
            </a:r>
            <a:r>
              <a:rPr lang="ko-KR" altLang="en-US" sz="1400" dirty="0">
                <a:solidFill>
                  <a:srgbClr val="FF0000"/>
                </a:solidFill>
              </a:rPr>
              <a:t>값 가지고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마우스 오른쪽 버튼 클릭했을 때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   </a:t>
            </a:r>
            <a:r>
              <a:rPr lang="ko-KR" altLang="en-US" sz="1400" dirty="0">
                <a:solidFill>
                  <a:srgbClr val="FF0000"/>
                </a:solidFill>
              </a:rPr>
              <a:t>값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event.x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 err="1">
                <a:solidFill>
                  <a:srgbClr val="FF0000"/>
                </a:solidFill>
              </a:rPr>
              <a:t>event.y</a:t>
            </a:r>
            <a:r>
              <a:rPr lang="ko-KR" altLang="en-US" sz="1400" dirty="0">
                <a:solidFill>
                  <a:srgbClr val="FF0000"/>
                </a:solidFill>
              </a:rPr>
              <a:t>는 클릭한 위치의 좌표를 가짐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18</a:t>
            </a:r>
            <a:r>
              <a:rPr lang="ko-KR" altLang="en-US" sz="1400" dirty="0">
                <a:solidFill>
                  <a:srgbClr val="FF0000"/>
                </a:solidFill>
              </a:rPr>
              <a:t>행에서 화면에 표시한 레이블의 글자 변경</a:t>
            </a:r>
          </a:p>
        </p:txBody>
      </p:sp>
    </p:spTree>
    <p:extLst>
      <p:ext uri="{BB962C8B-B14F-4D97-AF65-F5344CB8AC3E}">
        <p14:creationId xmlns:p14="http://schemas.microsoft.com/office/powerpoint/2010/main" val="24046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0" y="1188282"/>
            <a:ext cx="8964613" cy="303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81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키보드 이벤트 기본 처리</a:t>
            </a:r>
          </a:p>
          <a:p>
            <a:pPr lvl="1"/>
            <a:r>
              <a:rPr lang="ko-KR" altLang="en-US" dirty="0"/>
              <a:t>키보드 이벤트는 </a:t>
            </a:r>
            <a:r>
              <a:rPr lang="ko-KR" altLang="en-US" dirty="0" err="1"/>
              <a:t>위젯에서</a:t>
            </a:r>
            <a:r>
              <a:rPr lang="ko-KR" altLang="en-US" dirty="0"/>
              <a:t> 키보드가 눌리면 발생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56615"/>
            <a:ext cx="7740860" cy="284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34" y="3086828"/>
            <a:ext cx="4178015" cy="199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06915" y="16176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키보드가 눌릴 때 작동하는 함수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event.keycode</a:t>
            </a:r>
            <a:r>
              <a:rPr lang="ko-KR" altLang="en-US" sz="1400" dirty="0">
                <a:solidFill>
                  <a:srgbClr val="FF0000"/>
                </a:solidFill>
              </a:rPr>
              <a:t>에는 눌려진 키의 숫자 값 들어 있으므로 </a:t>
            </a:r>
            <a:r>
              <a:rPr lang="en-US" altLang="ko-KR" sz="1400" dirty="0" err="1">
                <a:solidFill>
                  <a:srgbClr val="FF0000"/>
                </a:solidFill>
              </a:rPr>
              <a:t>chr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함수를 사용하면 문자로 변환 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&lt;Key&gt; </a:t>
            </a:r>
            <a:r>
              <a:rPr lang="ko-KR" altLang="en-US" sz="1400" dirty="0">
                <a:solidFill>
                  <a:srgbClr val="FF0000"/>
                </a:solidFill>
              </a:rPr>
              <a:t>이벤트를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1971837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/>
              <a:t>키보드 이벤트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Enter </a:t>
            </a:r>
            <a:r>
              <a:rPr lang="ko-KR" altLang="en-US" dirty="0"/>
              <a:t>를 처리하려면 </a:t>
            </a:r>
            <a:r>
              <a:rPr lang="en-US" altLang="ko-KR" dirty="0"/>
              <a:t>Code10-16.py</a:t>
            </a:r>
            <a:r>
              <a:rPr lang="ko-KR" altLang="en-US" dirty="0"/>
              <a:t>에서는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 </a:t>
            </a:r>
            <a:r>
              <a:rPr lang="en-US" altLang="ko-KR" dirty="0"/>
              <a:t>&lt;Return&gt;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r>
              <a:rPr lang="ko-KR" altLang="en-US" dirty="0"/>
              <a:t>대</a:t>
            </a:r>
            <a:r>
              <a:rPr lang="en-US" altLang="ko-KR" dirty="0"/>
              <a:t>·</a:t>
            </a:r>
            <a:r>
              <a:rPr lang="ko-KR" altLang="en-US" dirty="0"/>
              <a:t>소문자 등도 구분해서 처리 가능</a:t>
            </a:r>
            <a:endParaRPr lang="en-US" altLang="ko-KR" dirty="0"/>
          </a:p>
          <a:p>
            <a:pPr lvl="2"/>
            <a:r>
              <a:rPr lang="ko-KR" altLang="en-US" dirty="0"/>
              <a:t>소문자 </a:t>
            </a:r>
            <a:r>
              <a:rPr lang="en-US" altLang="ko-KR" dirty="0"/>
              <a:t>r 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/>
              <a:t>&lt;Key&gt; </a:t>
            </a:r>
            <a:r>
              <a:rPr lang="ko-KR" altLang="en-US" dirty="0"/>
              <a:t>대신에 </a:t>
            </a:r>
            <a:r>
              <a:rPr lang="en-US" altLang="ko-KR" dirty="0"/>
              <a:t>r</a:t>
            </a:r>
            <a:r>
              <a:rPr lang="ko-KR" altLang="en-US" dirty="0"/>
              <a:t>을 사용해 처리</a:t>
            </a:r>
            <a:endParaRPr lang="en-US" altLang="ko-KR" dirty="0"/>
          </a:p>
          <a:p>
            <a:pPr lvl="2"/>
            <a:r>
              <a:rPr lang="ko-KR" altLang="en-US" dirty="0"/>
              <a:t>일반 키를 누를 때 주의할 점은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&lt;Space&gt;</a:t>
            </a:r>
            <a:r>
              <a:rPr lang="ko-KR" altLang="en-US" dirty="0"/>
              <a:t>로</a:t>
            </a:r>
            <a:r>
              <a:rPr lang="en-US" altLang="ko-KR" dirty="0"/>
              <a:t>, &lt; </a:t>
            </a:r>
            <a:r>
              <a:rPr lang="ko-KR" altLang="en-US" dirty="0"/>
              <a:t>는 </a:t>
            </a:r>
            <a:r>
              <a:rPr lang="en-US" altLang="ko-KR" dirty="0"/>
              <a:t>&lt;less&gt;</a:t>
            </a:r>
            <a:r>
              <a:rPr lang="ko-KR" altLang="en-US" dirty="0"/>
              <a:t>로 사용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2" y="996575"/>
            <a:ext cx="6630395" cy="200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359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04 </a:t>
            </a:r>
            <a:r>
              <a:rPr lang="ko-KR" altLang="en-US" sz="2000" dirty="0"/>
              <a:t>키보드와 마우스 이벤트 처리 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652" y="861560"/>
            <a:ext cx="8008696" cy="34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360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01 </a:t>
            </a:r>
            <a:r>
              <a:rPr lang="ko-KR" altLang="en-US" sz="2000" dirty="0"/>
              <a:t>이 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 </a:t>
            </a:r>
            <a:r>
              <a:rPr lang="ko-KR" altLang="en-US" dirty="0"/>
              <a:t>명화 감상</a:t>
            </a:r>
          </a:p>
        </p:txBody>
      </p:sp>
      <p:pic>
        <p:nvPicPr>
          <p:cNvPr id="3074" name="Picture 2" descr="C:\Users\KDY\Desktop\파이썬 3판\강의교안_파이썬\개정사항\그림(3판)\10장\p28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0" y="1221600"/>
            <a:ext cx="7446109" cy="345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85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메뉴의 생성</a:t>
            </a:r>
            <a:endParaRPr lang="en-US" altLang="ko-KR" dirty="0"/>
          </a:p>
          <a:p>
            <a:pPr lvl="1"/>
            <a:r>
              <a:rPr lang="ko-KR" altLang="en-US" dirty="0"/>
              <a:t>메뉴의 구성 개념과 형식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391294"/>
            <a:ext cx="7472080" cy="346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395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</a:t>
            </a:r>
            <a:r>
              <a:rPr lang="ko-KR" altLang="en-US" dirty="0"/>
              <a:t>메뉴 아래에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종료</a:t>
            </a:r>
            <a:r>
              <a:rPr lang="en-US" altLang="ko-KR" dirty="0"/>
              <a:t>] </a:t>
            </a:r>
            <a:r>
              <a:rPr lang="ko-KR" altLang="en-US" dirty="0"/>
              <a:t>하위 메뉴가 있는 코드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099530"/>
            <a:ext cx="8128105" cy="321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57" y="3073103"/>
            <a:ext cx="2238609" cy="209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860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 05 </a:t>
            </a:r>
            <a:r>
              <a:rPr lang="ko-KR" altLang="en-US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메뉴를 선택 하면 작동할 수 있도록 코드 추가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2" y="996575"/>
            <a:ext cx="7106170" cy="356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581890" y="255557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열기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 선택하면 간단한 </a:t>
            </a:r>
            <a:r>
              <a:rPr lang="ko-KR" altLang="en-US" sz="1400" dirty="0" err="1">
                <a:solidFill>
                  <a:srgbClr val="FF0000"/>
                </a:solidFill>
              </a:rPr>
              <a:t>메시지창</a:t>
            </a:r>
            <a:r>
              <a:rPr lang="ko-KR" altLang="en-US" sz="1400" dirty="0">
                <a:solidFill>
                  <a:srgbClr val="FF0000"/>
                </a:solidFill>
              </a:rPr>
              <a:t> 열림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8~10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[</a:t>
            </a:r>
            <a:r>
              <a:rPr lang="ko-KR" altLang="en-US" sz="1400" dirty="0">
                <a:solidFill>
                  <a:srgbClr val="FF0000"/>
                </a:solidFill>
              </a:rPr>
              <a:t>종료</a:t>
            </a:r>
            <a:r>
              <a:rPr lang="en-US" altLang="ko-KR" sz="1400" dirty="0">
                <a:solidFill>
                  <a:srgbClr val="FF0000"/>
                </a:solidFill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메뉴를 선택하면 프로그램이 종료</a:t>
            </a:r>
          </a:p>
        </p:txBody>
      </p:sp>
    </p:spTree>
    <p:extLst>
      <p:ext uri="{BB962C8B-B14F-4D97-AF65-F5344CB8AC3E}">
        <p14:creationId xmlns:p14="http://schemas.microsoft.com/office/powerpoint/2010/main" val="4233333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3" y="647786"/>
            <a:ext cx="84963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85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대화상자의 생성과 사용</a:t>
            </a:r>
            <a:endParaRPr lang="en-US" altLang="ko-KR" dirty="0"/>
          </a:p>
          <a:p>
            <a:pPr lvl="1"/>
            <a:r>
              <a:rPr lang="en-US" altLang="ko-KR" dirty="0" err="1"/>
              <a:t>tkinter.simpledialog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임포트한</a:t>
            </a:r>
            <a:r>
              <a:rPr lang="ko-KR" altLang="en-US" dirty="0"/>
              <a:t> 후 </a:t>
            </a:r>
            <a:r>
              <a:rPr lang="en-US" altLang="ko-KR" dirty="0" err="1"/>
              <a:t>askinteger</a:t>
            </a:r>
            <a:r>
              <a:rPr lang="en-US" altLang="ko-KR" dirty="0"/>
              <a:t>() </a:t>
            </a:r>
            <a:r>
              <a:rPr lang="ko-KR" altLang="en-US" dirty="0"/>
              <a:t>및 </a:t>
            </a:r>
            <a:r>
              <a:rPr lang="en-US" altLang="ko-KR" dirty="0" err="1"/>
              <a:t>askstring</a:t>
            </a:r>
            <a:r>
              <a:rPr lang="en-US" altLang="ko-KR" dirty="0"/>
              <a:t>() </a:t>
            </a:r>
            <a:r>
              <a:rPr lang="ko-KR" altLang="en-US" dirty="0"/>
              <a:t>등을 사용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5" y="1392620"/>
            <a:ext cx="6016550" cy="278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85" y="3973152"/>
            <a:ext cx="5535615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96926" y="1828561"/>
            <a:ext cx="4856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tkinter.simpledialog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8~9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레이블을 하나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askinteger</a:t>
            </a:r>
            <a:r>
              <a:rPr lang="en-US" altLang="ko-KR" sz="1400" dirty="0">
                <a:solidFill>
                  <a:srgbClr val="FF0000"/>
                </a:solidFill>
              </a:rPr>
              <a:t>(“</a:t>
            </a:r>
            <a:r>
              <a:rPr lang="ko-KR" altLang="en-US" sz="1400" dirty="0">
                <a:solidFill>
                  <a:srgbClr val="FF0000"/>
                </a:solidFill>
              </a:rPr>
              <a:t>제목”</a:t>
            </a:r>
            <a:r>
              <a:rPr lang="en-US" altLang="ko-KR" sz="1400" dirty="0">
                <a:solidFill>
                  <a:srgbClr val="FF0000"/>
                </a:solidFill>
              </a:rPr>
              <a:t>, “</a:t>
            </a:r>
            <a:r>
              <a:rPr lang="ko-KR" altLang="en-US" sz="1400" dirty="0">
                <a:solidFill>
                  <a:srgbClr val="FF0000"/>
                </a:solidFill>
              </a:rPr>
              <a:t>내용”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옵션</a:t>
            </a:r>
            <a:r>
              <a:rPr lang="en-US" altLang="ko-KR" sz="1400" dirty="0">
                <a:solidFill>
                  <a:srgbClr val="FF0000"/>
                </a:solidFill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함수로 정수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입력받은</a:t>
            </a:r>
            <a:r>
              <a:rPr lang="ko-KR" altLang="en-US" sz="1400" dirty="0">
                <a:solidFill>
                  <a:srgbClr val="FF0000"/>
                </a:solidFill>
              </a:rPr>
              <a:t> 숫자를 문자열로 변경해서 레이블에 씀 </a:t>
            </a:r>
          </a:p>
        </p:txBody>
      </p:sp>
    </p:spTree>
    <p:extLst>
      <p:ext uri="{BB962C8B-B14F-4D97-AF65-F5344CB8AC3E}">
        <p14:creationId xmlns:p14="http://schemas.microsoft.com/office/powerpoint/2010/main" val="2427145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그림 파일인 </a:t>
            </a:r>
            <a:r>
              <a:rPr lang="en-US" altLang="ko-KR" dirty="0"/>
              <a:t>GIF </a:t>
            </a:r>
            <a:r>
              <a:rPr lang="ko-KR" altLang="en-US" dirty="0"/>
              <a:t>파일을 선택하는 코드</a:t>
            </a:r>
            <a:endParaRPr lang="en-US" altLang="ko-KR" dirty="0"/>
          </a:p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는 </a:t>
            </a:r>
            <a:r>
              <a:rPr lang="en-US" altLang="ko-KR" dirty="0"/>
              <a:t>Code10-19.py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11</a:t>
            </a:r>
            <a:r>
              <a:rPr lang="ko-KR" altLang="en-US" dirty="0"/>
              <a:t>행만 변경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303818"/>
            <a:ext cx="7359142" cy="327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91980" y="1671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tkinter</a:t>
            </a:r>
            <a:r>
              <a:rPr lang="en-US" altLang="ko-KR" sz="1400" dirty="0">
                <a:solidFill>
                  <a:srgbClr val="FF0000"/>
                </a:solidFill>
              </a:rPr>
              <a:t>. </a:t>
            </a:r>
            <a:r>
              <a:rPr lang="en-US" altLang="ko-KR" sz="1400" dirty="0" err="1">
                <a:solidFill>
                  <a:srgbClr val="FF0000"/>
                </a:solidFill>
              </a:rPr>
              <a:t>filedialog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모듈 </a:t>
            </a:r>
            <a:r>
              <a:rPr lang="ko-KR" altLang="en-US" sz="1400" dirty="0" err="1">
                <a:solidFill>
                  <a:srgbClr val="FF0000"/>
                </a:solidFill>
              </a:rPr>
              <a:t>임포트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askopenfilename</a:t>
            </a:r>
            <a:r>
              <a:rPr lang="en-US" altLang="ko-KR" sz="1400" dirty="0">
                <a:solidFill>
                  <a:srgbClr val="FF0000"/>
                </a:solidFill>
              </a:rPr>
              <a:t>() </a:t>
            </a:r>
            <a:r>
              <a:rPr lang="ko-KR" altLang="en-US" sz="1400" dirty="0">
                <a:solidFill>
                  <a:srgbClr val="FF0000"/>
                </a:solidFill>
              </a:rPr>
              <a:t>함수 사용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filename</a:t>
            </a:r>
            <a:r>
              <a:rPr lang="ko-KR" altLang="en-US" sz="1400" dirty="0">
                <a:solidFill>
                  <a:srgbClr val="FF0000"/>
                </a:solidFill>
              </a:rPr>
              <a:t>을 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6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491" y="581025"/>
            <a:ext cx="7728631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87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Code10-20.py</a:t>
            </a:r>
            <a:r>
              <a:rPr lang="ko-KR" altLang="en-US" dirty="0"/>
              <a:t>의 </a:t>
            </a:r>
            <a:r>
              <a:rPr lang="en-US" altLang="ko-KR" dirty="0"/>
              <a:t>11~13</a:t>
            </a:r>
            <a:r>
              <a:rPr lang="ko-KR" altLang="en-US" dirty="0"/>
              <a:t>행 변경하고 실행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004696"/>
            <a:ext cx="7290810" cy="340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826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완성</a:t>
            </a:r>
            <a:endParaRPr lang="en-US" altLang="ko-KR" dirty="0"/>
          </a:p>
          <a:p>
            <a:pPr lvl="1"/>
            <a:r>
              <a:rPr lang="ko-KR" altLang="en-US" dirty="0"/>
              <a:t>메뉴 처리와 파일 처리가 핵심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5" y="1395763"/>
            <a:ext cx="7020781" cy="343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60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82" y="581025"/>
            <a:ext cx="8098049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752801" y="501520"/>
            <a:ext cx="4842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20~22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선택한 </a:t>
            </a:r>
            <a:r>
              <a:rPr lang="en-US" altLang="ko-KR" sz="1400" dirty="0">
                <a:solidFill>
                  <a:srgbClr val="FF0000"/>
                </a:solidFill>
              </a:rPr>
              <a:t>GIF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출력하려고 레이블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 별도의 매개변수 없이 빈 그림만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24~30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준비하는 메뉴는 앞에서 실습한 내용과 동일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3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윈도창의 구성</a:t>
            </a:r>
          </a:p>
          <a:p>
            <a:pPr lvl="1"/>
            <a:r>
              <a:rPr lang="ko-KR" altLang="en-US" dirty="0" err="1"/>
              <a:t>위젯</a:t>
            </a:r>
            <a:r>
              <a:rPr lang="en-US" altLang="ko-KR" dirty="0"/>
              <a:t>(Widget) : </a:t>
            </a:r>
            <a:r>
              <a:rPr lang="ko-KR" altLang="en-US" dirty="0" err="1"/>
              <a:t>윈도창에</a:t>
            </a:r>
            <a:r>
              <a:rPr lang="ko-KR" altLang="en-US" dirty="0"/>
              <a:t> 나올 수 있는 문자</a:t>
            </a:r>
            <a:r>
              <a:rPr lang="en-US" altLang="ko-KR" dirty="0"/>
              <a:t>,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체크박스</a:t>
            </a:r>
            <a:r>
              <a:rPr lang="en-US" altLang="ko-KR" dirty="0"/>
              <a:t>, </a:t>
            </a:r>
            <a:r>
              <a:rPr lang="ko-KR" altLang="en-US" dirty="0"/>
              <a:t>라디오버튼 등을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57188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Tip </a:t>
            </a:r>
            <a:r>
              <a:rPr lang="en-US" altLang="ko-KR" dirty="0"/>
              <a:t>• </a:t>
            </a:r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는</a:t>
            </a:r>
            <a:r>
              <a:rPr lang="en-US" altLang="ko-KR" dirty="0"/>
              <a:t> TK Interface</a:t>
            </a:r>
            <a:r>
              <a:rPr lang="ko-KR" altLang="en-US" dirty="0"/>
              <a:t>의 약어</a:t>
            </a:r>
            <a:r>
              <a:rPr lang="en-US" altLang="ko-KR" dirty="0"/>
              <a:t>. </a:t>
            </a:r>
            <a:r>
              <a:rPr lang="en-US" altLang="ko-KR" dirty="0" err="1"/>
              <a:t>Tk</a:t>
            </a:r>
            <a:r>
              <a:rPr lang="ko-KR" altLang="en-US" dirty="0"/>
              <a:t>는 </a:t>
            </a:r>
            <a:r>
              <a:rPr lang="en-US" altLang="ko-KR" dirty="0" err="1"/>
              <a:t>Tcl</a:t>
            </a:r>
            <a:r>
              <a:rPr lang="en-US" altLang="ko-KR" dirty="0"/>
              <a:t>/</a:t>
            </a:r>
            <a:r>
              <a:rPr lang="en-US" altLang="ko-KR" dirty="0" err="1"/>
              <a:t>Tk</a:t>
            </a:r>
            <a:r>
              <a:rPr lang="ko-KR" altLang="en-US" dirty="0"/>
              <a:t>라는 전통적인 </a:t>
            </a:r>
            <a:r>
              <a:rPr lang="en-US" altLang="ko-KR" dirty="0"/>
              <a:t>GUI </a:t>
            </a:r>
            <a:r>
              <a:rPr lang="ko-KR" altLang="en-US" dirty="0"/>
              <a:t>인터페이스 윈도</a:t>
            </a:r>
            <a:r>
              <a:rPr lang="en-US" altLang="ko-KR" dirty="0"/>
              <a:t>, </a:t>
            </a:r>
            <a:r>
              <a:rPr lang="ko-KR" altLang="en-US" dirty="0" err="1"/>
              <a:t>리눅스</a:t>
            </a:r>
            <a:r>
              <a:rPr lang="en-US" altLang="ko-KR" dirty="0"/>
              <a:t>,</a:t>
            </a:r>
          </a:p>
          <a:p>
            <a:pPr marL="357188" lvl="1" indent="0">
              <a:buNone/>
            </a:pPr>
            <a:r>
              <a:rPr lang="en-US" altLang="ko-KR" dirty="0"/>
              <a:t>       </a:t>
            </a:r>
            <a:r>
              <a:rPr lang="ko-KR" altLang="en-US" dirty="0"/>
              <a:t>맥 등에서 모두 동일한 코드로 사용 가능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5" y="1446625"/>
            <a:ext cx="8370930" cy="189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00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05 </a:t>
            </a:r>
            <a:r>
              <a:rPr lang="ko-KR" altLang="en-US" sz="2000" dirty="0"/>
              <a:t>메뉴와 대화상자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2" y="771550"/>
            <a:ext cx="7455675" cy="322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05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" y="0"/>
            <a:ext cx="9142745" cy="51435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3286487" y="2275631"/>
            <a:ext cx="25710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</a:rPr>
              <a:t>THANK</a:t>
            </a:r>
            <a:r>
              <a:rPr lang="ko-KR" altLang="en-US" sz="3300" dirty="0">
                <a:solidFill>
                  <a:schemeClr val="bg1"/>
                </a:solidFill>
              </a:rPr>
              <a:t> </a:t>
            </a:r>
            <a:r>
              <a:rPr lang="en-US" altLang="ko-KR" sz="3300" dirty="0">
                <a:solidFill>
                  <a:schemeClr val="bg1"/>
                </a:solidFill>
              </a:rPr>
              <a:t>YOU</a:t>
            </a:r>
            <a:endParaRPr lang="ko-KR" alt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윈도창</a:t>
            </a:r>
            <a:r>
              <a:rPr lang="ko-KR" altLang="en-US" dirty="0"/>
              <a:t> 조절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12623"/>
            <a:ext cx="8076750" cy="312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16905" y="14916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 err="1">
                <a:solidFill>
                  <a:srgbClr val="FF0000"/>
                </a:solidFill>
              </a:rPr>
              <a:t>윈도창에</a:t>
            </a:r>
            <a:r>
              <a:rPr lang="ko-KR" altLang="en-US" sz="1400" dirty="0">
                <a:solidFill>
                  <a:srgbClr val="FF0000"/>
                </a:solidFill>
              </a:rPr>
              <a:t> 제목 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윈도창의 초기 크기를 </a:t>
            </a:r>
            <a:r>
              <a:rPr lang="en-US" altLang="ko-KR" sz="1400" dirty="0">
                <a:solidFill>
                  <a:srgbClr val="FF0000"/>
                </a:solidFill>
              </a:rPr>
              <a:t>400×100</a:t>
            </a:r>
            <a:r>
              <a:rPr lang="ko-KR" altLang="en-US" sz="1400" dirty="0">
                <a:solidFill>
                  <a:srgbClr val="FF0000"/>
                </a:solidFill>
              </a:rPr>
              <a:t>으로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가로와 세로의 크기가 변경되지 않도록 지정</a:t>
            </a:r>
          </a:p>
        </p:txBody>
      </p:sp>
    </p:spTree>
    <p:extLst>
      <p:ext uri="{BB962C8B-B14F-4D97-AF65-F5344CB8AC3E}">
        <p14:creationId xmlns:p14="http://schemas.microsoft.com/office/powerpoint/2010/main" val="267307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(Label) : </a:t>
            </a:r>
            <a:r>
              <a:rPr lang="ko-KR" altLang="en-US" dirty="0"/>
              <a:t>문자를 표현할 수 있는 </a:t>
            </a:r>
            <a:r>
              <a:rPr lang="ko-KR" altLang="en-US" dirty="0" err="1"/>
              <a:t>위젯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491630"/>
            <a:ext cx="8070555" cy="29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66855" y="169415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 </a:t>
            </a:r>
            <a:r>
              <a:rPr lang="ko-KR" altLang="en-US" sz="1400" dirty="0">
                <a:solidFill>
                  <a:srgbClr val="FF0000"/>
                </a:solidFill>
              </a:rPr>
              <a:t>함수가 레이블을 만들어 줌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pack() </a:t>
            </a:r>
            <a:r>
              <a:rPr lang="ko-KR" altLang="en-US" sz="1400" dirty="0">
                <a:solidFill>
                  <a:srgbClr val="FF0000"/>
                </a:solidFill>
              </a:rPr>
              <a:t>함수로 해당 레이블을 화면에 표시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6825" y="312991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Font  :</a:t>
            </a:r>
            <a:r>
              <a:rPr lang="ko-KR" altLang="en-US" sz="1400" dirty="0">
                <a:solidFill>
                  <a:srgbClr val="FF0000"/>
                </a:solidFill>
              </a:rPr>
              <a:t> 글꼴 과 크기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Fg</a:t>
            </a:r>
            <a:r>
              <a:rPr lang="en-US" altLang="ko-KR" sz="1400" dirty="0">
                <a:solidFill>
                  <a:srgbClr val="FF0000"/>
                </a:solidFill>
              </a:rPr>
              <a:t> : foreground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</a:t>
            </a:r>
            <a:r>
              <a:rPr lang="ko-KR" altLang="en-US" sz="1400" dirty="0" err="1">
                <a:solidFill>
                  <a:srgbClr val="FF0000"/>
                </a:solidFill>
              </a:rPr>
              <a:t>글자색을</a:t>
            </a:r>
            <a:r>
              <a:rPr lang="ko-KR" altLang="en-US" sz="1400" dirty="0">
                <a:solidFill>
                  <a:srgbClr val="FF0000"/>
                </a:solidFill>
              </a:rPr>
              <a:t>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Bg</a:t>
            </a:r>
            <a:r>
              <a:rPr lang="en-US" altLang="ko-KR" sz="1400" dirty="0">
                <a:solidFill>
                  <a:srgbClr val="FF0000"/>
                </a:solidFill>
              </a:rPr>
              <a:t> : background</a:t>
            </a:r>
            <a:r>
              <a:rPr lang="ko-KR" altLang="en-US" sz="1400" dirty="0">
                <a:solidFill>
                  <a:srgbClr val="FF0000"/>
                </a:solidFill>
              </a:rPr>
              <a:t>의 약어로 배경색을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width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</a:rPr>
              <a:t>height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위젯의</a:t>
            </a:r>
            <a:r>
              <a:rPr lang="ko-KR" altLang="en-US" sz="1400" dirty="0">
                <a:solidFill>
                  <a:srgbClr val="FF0000"/>
                </a:solidFill>
              </a:rPr>
              <a:t> 폭과 높이를 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Anchor : </a:t>
            </a:r>
            <a:r>
              <a:rPr lang="ko-KR" altLang="en-US" sz="1400" dirty="0" err="1">
                <a:solidFill>
                  <a:srgbClr val="FF0000"/>
                </a:solidFill>
              </a:rPr>
              <a:t>위젯이</a:t>
            </a:r>
            <a:r>
              <a:rPr lang="ko-KR" altLang="en-US" sz="1400" dirty="0">
                <a:solidFill>
                  <a:srgbClr val="FF0000"/>
                </a:solidFill>
              </a:rPr>
              <a:t> 어느 위치에 자리 잡을지 결정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레이블에 글자 대신 이미지 넣기</a:t>
            </a:r>
            <a:endParaRPr lang="en-US" altLang="ko-KR" dirty="0"/>
          </a:p>
          <a:p>
            <a:pPr lvl="2"/>
            <a:r>
              <a:rPr lang="en-US" altLang="ko-KR" dirty="0" err="1"/>
              <a:t>PhotoImage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GIF </a:t>
            </a:r>
            <a:r>
              <a:rPr lang="ko-KR" altLang="en-US" dirty="0"/>
              <a:t>파일만 지원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JPEG</a:t>
            </a:r>
            <a:r>
              <a:rPr lang="ko-KR" altLang="en-US" dirty="0"/>
              <a:t>나 </a:t>
            </a:r>
            <a:r>
              <a:rPr lang="en-US" altLang="ko-KR" dirty="0"/>
              <a:t>BMP </a:t>
            </a:r>
            <a:r>
              <a:rPr lang="ko-KR" altLang="en-US" dirty="0"/>
              <a:t>등은 지원하지 않음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64"/>
          <a:stretch/>
        </p:blipFill>
        <p:spPr bwMode="auto">
          <a:xfrm>
            <a:off x="623800" y="1401620"/>
            <a:ext cx="7224800" cy="265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86935" y="1999824"/>
            <a:ext cx="3690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PhotoImage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에서 이미지 파일을 준비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Label()</a:t>
            </a:r>
            <a:r>
              <a:rPr lang="ko-KR" altLang="en-US" sz="1400" dirty="0">
                <a:solidFill>
                  <a:srgbClr val="FF0000"/>
                </a:solidFill>
              </a:rPr>
              <a:t>의 옵션 </a:t>
            </a:r>
            <a:r>
              <a:rPr lang="en-US" altLang="ko-KR" sz="1400" dirty="0">
                <a:solidFill>
                  <a:srgbClr val="FF0000"/>
                </a:solidFill>
              </a:rPr>
              <a:t>image</a:t>
            </a:r>
            <a:r>
              <a:rPr lang="ko-KR" altLang="en-US" sz="1400" dirty="0">
                <a:solidFill>
                  <a:srgbClr val="FF0000"/>
                </a:solidFill>
              </a:rPr>
              <a:t>에서 속성을 지정 </a:t>
            </a:r>
          </a:p>
        </p:txBody>
      </p:sp>
      <p:pic>
        <p:nvPicPr>
          <p:cNvPr id="4098" name="Picture 2" descr="C:\Users\KDY\Desktop\파이썬 3판\강의교안_파이썬\개정사항\그림(3판)\10장\p29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05" y="2618213"/>
            <a:ext cx="2160240" cy="240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Section 02 </a:t>
            </a:r>
            <a:r>
              <a:rPr lang="ko-KR" altLang="en-US" sz="2000" dirty="0"/>
              <a:t>기본 </a:t>
            </a:r>
            <a:r>
              <a:rPr lang="ko-KR" altLang="en-US" sz="2000" dirty="0" err="1"/>
              <a:t>위젯</a:t>
            </a:r>
            <a:r>
              <a:rPr lang="ko-KR" altLang="en-US" sz="2000" dirty="0"/>
              <a:t> 활용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501520"/>
            <a:ext cx="8550950" cy="367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0854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1584</Words>
  <Application>Microsoft Office PowerPoint</Application>
  <PresentationFormat>화면 슬라이드 쇼(16:9)</PresentationFormat>
  <Paragraphs>218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HY견고딕</vt:lpstr>
      <vt:lpstr>나눔스퀘어</vt:lpstr>
      <vt:lpstr>맑은 고딕</vt:lpstr>
      <vt:lpstr>Arial</vt:lpstr>
      <vt:lpstr>Verdana</vt:lpstr>
      <vt:lpstr>Wingdings</vt:lpstr>
      <vt:lpstr>1_Office 테마</vt:lpstr>
      <vt:lpstr>PowerPoint 프레젠테이션</vt:lpstr>
      <vt:lpstr>PowerPoint 프레젠테이션</vt:lpstr>
      <vt:lpstr>Section 01 이 장에서 만들 프로그램</vt:lpstr>
      <vt:lpstr>Section 01 이 장에서 만들 프로그램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02 기본 위젯 활용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03 위젯의 배치와 크기 조절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04 키보드와 마우스 이벤트 처리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Section 05 메뉴와 대화상자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ch00_교재소개&amp;강의계획표</dc:title>
  <dc:creator>한빛아카데미(주)</dc:creator>
  <cp:lastModifiedBy>lee01</cp:lastModifiedBy>
  <cp:revision>293</cp:revision>
  <dcterms:created xsi:type="dcterms:W3CDTF">2012-07-23T02:34:37Z</dcterms:created>
  <dcterms:modified xsi:type="dcterms:W3CDTF">2022-03-07T12:26:34Z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